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21" autoAdjust="0"/>
  </p:normalViewPr>
  <p:slideViewPr>
    <p:cSldViewPr>
      <p:cViewPr varScale="1">
        <p:scale>
          <a:sx n="74" d="100"/>
          <a:sy n="74" d="100"/>
        </p:scale>
        <p:origin x="5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0937-98D2-4293-B009-1168A3EE950C}" type="datetimeFigureOut">
              <a:rPr lang="nl-NL" smtClean="0"/>
              <a:t>6-1-2016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A606-71E9-4D8C-854D-26CD4EF987F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0937-98D2-4293-B009-1168A3EE950C}" type="datetimeFigureOut">
              <a:rPr lang="nl-NL" smtClean="0"/>
              <a:t>6-1-2016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A606-71E9-4D8C-854D-26CD4EF987F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0937-98D2-4293-B009-1168A3EE950C}" type="datetimeFigureOut">
              <a:rPr lang="nl-NL" smtClean="0"/>
              <a:t>6-1-2016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A606-71E9-4D8C-854D-26CD4EF987F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0937-98D2-4293-B009-1168A3EE950C}" type="datetimeFigureOut">
              <a:rPr lang="nl-NL" smtClean="0"/>
              <a:t>6-1-2016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A606-71E9-4D8C-854D-26CD4EF987F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0937-98D2-4293-B009-1168A3EE950C}" type="datetimeFigureOut">
              <a:rPr lang="nl-NL" smtClean="0"/>
              <a:t>6-1-2016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A606-71E9-4D8C-854D-26CD4EF987F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0937-98D2-4293-B009-1168A3EE950C}" type="datetimeFigureOut">
              <a:rPr lang="nl-NL" smtClean="0"/>
              <a:t>6-1-2016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A606-71E9-4D8C-854D-26CD4EF987F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0937-98D2-4293-B009-1168A3EE950C}" type="datetimeFigureOut">
              <a:rPr lang="nl-NL" smtClean="0"/>
              <a:t>6-1-2016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A606-71E9-4D8C-854D-26CD4EF987F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0937-98D2-4293-B009-1168A3EE950C}" type="datetimeFigureOut">
              <a:rPr lang="nl-NL" smtClean="0"/>
              <a:t>6-1-2016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A606-71E9-4D8C-854D-26CD4EF987F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0937-98D2-4293-B009-1168A3EE950C}" type="datetimeFigureOut">
              <a:rPr lang="nl-NL" smtClean="0"/>
              <a:t>6-1-2016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A606-71E9-4D8C-854D-26CD4EF987F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0937-98D2-4293-B009-1168A3EE950C}" type="datetimeFigureOut">
              <a:rPr lang="nl-NL" smtClean="0"/>
              <a:t>6-1-2016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A606-71E9-4D8C-854D-26CD4EF987F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0937-98D2-4293-B009-1168A3EE950C}" type="datetimeFigureOut">
              <a:rPr lang="nl-NL" smtClean="0"/>
              <a:t>6-1-2016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A606-71E9-4D8C-854D-26CD4EF987F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70937-98D2-4293-B009-1168A3EE950C}" type="datetimeFigureOut">
              <a:rPr lang="nl-NL" smtClean="0"/>
              <a:t>6-1-2016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7A606-71E9-4D8C-854D-26CD4EF987FF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18.gif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640" y="5453586"/>
            <a:ext cx="6696744" cy="1404413"/>
          </a:xfrm>
        </p:spPr>
        <p:txBody>
          <a:bodyPr>
            <a:normAutofit fontScale="90000"/>
          </a:bodyPr>
          <a:lstStyle/>
          <a:p>
            <a:r>
              <a:rPr lang="nl-NL" i="1" dirty="0" smtClean="0"/>
              <a:t>Basisstof 6:</a:t>
            </a:r>
            <a:br>
              <a:rPr lang="nl-NL" i="1" dirty="0" smtClean="0"/>
            </a:br>
            <a:r>
              <a:rPr lang="nl-NL" i="1" dirty="0" smtClean="0"/>
              <a:t>Niveaus in de biologie</a:t>
            </a:r>
            <a:endParaRPr lang="nl-NL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2736304" cy="1343000"/>
          </a:xfrm>
        </p:spPr>
        <p:txBody>
          <a:bodyPr>
            <a:normAutofit fontScale="92500" lnSpcReduction="20000"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Thema 3:</a:t>
            </a:r>
          </a:p>
          <a:p>
            <a:r>
              <a:rPr lang="nl-NL" b="1" dirty="0" smtClean="0">
                <a:solidFill>
                  <a:srgbClr val="C00000"/>
                </a:solidFill>
              </a:rPr>
              <a:t>Organen en cellen</a:t>
            </a:r>
            <a:endParaRPr lang="nl-NL" b="1" dirty="0">
              <a:solidFill>
                <a:srgbClr val="C00000"/>
              </a:solidFill>
            </a:endParaRPr>
          </a:p>
        </p:txBody>
      </p:sp>
      <p:pic>
        <p:nvPicPr>
          <p:cNvPr id="10244" name="Picture 4" descr="http://biology-forums.com/gallery/33_10_06_11_3_31_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04" y="28486"/>
            <a:ext cx="6083555" cy="54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624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4. Organen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5460" y="1220887"/>
            <a:ext cx="8507288" cy="184807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Een onderdeel van een organisme met een bepaalde taak. Bv. de hersenen of een spier.</a:t>
            </a:r>
          </a:p>
          <a:p>
            <a:r>
              <a:rPr lang="nl-NL" dirty="0" smtClean="0"/>
              <a:t>Meestal bestaat een orgaan uit verschillende soorten weefsels.</a:t>
            </a:r>
            <a:endParaRPr lang="nl-NL" dirty="0"/>
          </a:p>
        </p:txBody>
      </p:sp>
      <p:pic>
        <p:nvPicPr>
          <p:cNvPr id="5" name="Picture 4" descr="http://assets.kennislink.nl/upload/196640_962_1205938390128-87069_962_1029419423097-Boer1afb1%253B09-08-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3" y="2870740"/>
            <a:ext cx="1627510" cy="193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menselijk-lichaam.com/wp-content/uploads/bloedvat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86" y="4841782"/>
            <a:ext cx="1897459" cy="189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gezondheidsnet.nl/sites/gezondheidsnet/files/afbeeldingen/lichaam/hersenen/hersenen_477x3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40" y="3741660"/>
            <a:ext cx="2333017" cy="175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ebogen pijl 8"/>
          <p:cNvSpPr/>
          <p:nvPr/>
        </p:nvSpPr>
        <p:spPr>
          <a:xfrm rot="5400000">
            <a:off x="1867370" y="2845286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2" name="Gebogen pijl 11"/>
          <p:cNvSpPr/>
          <p:nvPr/>
        </p:nvSpPr>
        <p:spPr>
          <a:xfrm rot="16200000" flipV="1">
            <a:off x="1888520" y="5732590"/>
            <a:ext cx="813816" cy="826380"/>
          </a:xfrm>
          <a:prstGeom prst="bentArrow">
            <a:avLst>
              <a:gd name="adj1" fmla="val 25000"/>
              <a:gd name="adj2" fmla="val 21835"/>
              <a:gd name="adj3" fmla="val 25000"/>
              <a:gd name="adj4" fmla="val 29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3" name="Picture 4" descr="http://coo.med.rug.nl/colleges/kroese/histo/afb/img004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73" y="3036259"/>
            <a:ext cx="205222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fysiotherapie-alkmaar.nl/wp-content/uploads/2012/03/Schouder-LI-bdz-cuff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73"/>
          <a:stretch/>
        </p:blipFill>
        <p:spPr bwMode="auto">
          <a:xfrm>
            <a:off x="5056305" y="3720335"/>
            <a:ext cx="1730395" cy="176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osteopathie-roermond.nl/sites/default/files/images/blog_201310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93" y="4811352"/>
            <a:ext cx="1891039" cy="150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1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5. Organenstelsels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73070" y="1268760"/>
            <a:ext cx="8229600" cy="4525963"/>
          </a:xfrm>
        </p:spPr>
        <p:txBody>
          <a:bodyPr/>
          <a:lstStyle/>
          <a:p>
            <a:r>
              <a:rPr lang="nl-NL" dirty="0" smtClean="0"/>
              <a:t>Organen die samenwerken aan een bepaalde taak. Bv. ademhalingsstelsel.</a:t>
            </a:r>
            <a:endParaRPr lang="nl-NL" dirty="0"/>
          </a:p>
        </p:txBody>
      </p:sp>
      <p:pic>
        <p:nvPicPr>
          <p:cNvPr id="10" name="Picture 2" descr="http://www.duikkids.nl/Afbeeldingen/Pagina%20afb/Water%20-%20lijf/Overzicht%20orgaanstelse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8" y="2276871"/>
            <a:ext cx="7648957" cy="440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Filmpje: van cel tot organisme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het </a:t>
            </a:r>
            <a:r>
              <a:rPr lang="nl-NL" dirty="0" err="1" smtClean="0"/>
              <a:t>engels</a:t>
            </a:r>
            <a:r>
              <a:rPr lang="nl-NL" dirty="0" smtClean="0"/>
              <a:t>!!</a:t>
            </a:r>
          </a:p>
          <a:p>
            <a:endParaRPr lang="nl-NL" dirty="0"/>
          </a:p>
          <a:p>
            <a:r>
              <a:rPr lang="nl-NL" dirty="0" smtClean="0"/>
              <a:t>https</a:t>
            </a:r>
            <a:r>
              <a:rPr lang="nl-NL" dirty="0"/>
              <a:t>://www.youtube.com/watch?v=QD3bF_Vy3w8</a:t>
            </a:r>
          </a:p>
        </p:txBody>
      </p:sp>
    </p:spTree>
    <p:extLst>
      <p:ext uri="{BB962C8B-B14F-4D97-AF65-F5344CB8AC3E}">
        <p14:creationId xmlns:p14="http://schemas.microsoft.com/office/powerpoint/2010/main" val="1674676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6+7. Organisme en populatie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69568" cy="4525963"/>
          </a:xfrm>
        </p:spPr>
        <p:txBody>
          <a:bodyPr>
            <a:normAutofit fontScale="92500" lnSpcReduction="20000"/>
          </a:bodyPr>
          <a:lstStyle/>
          <a:p>
            <a:r>
              <a:rPr lang="nl-NL" b="1" dirty="0" smtClean="0"/>
              <a:t>Organisme</a:t>
            </a:r>
            <a:r>
              <a:rPr lang="nl-NL" dirty="0" smtClean="0"/>
              <a:t> = Een levend wezen</a:t>
            </a:r>
          </a:p>
          <a:p>
            <a:pPr marL="0" indent="0">
              <a:buNone/>
            </a:pPr>
            <a:r>
              <a:rPr lang="nl-NL" dirty="0" smtClean="0"/>
              <a:t>Voorbeelden: een beukenboom, een zeeleeuw, een salmonellabacterie enz. </a:t>
            </a:r>
          </a:p>
          <a:p>
            <a:endParaRPr lang="nl-NL" dirty="0"/>
          </a:p>
          <a:p>
            <a:r>
              <a:rPr lang="nl-NL" dirty="0" smtClean="0"/>
              <a:t>Als organismen van dezelfde soort met elkaar samenleven en zich voortplanten noem je die groep een </a:t>
            </a:r>
            <a:r>
              <a:rPr lang="nl-NL" b="1" dirty="0" smtClean="0"/>
              <a:t>populatie</a:t>
            </a:r>
            <a:endParaRPr lang="nl-NL" b="1" dirty="0"/>
          </a:p>
        </p:txBody>
      </p:sp>
      <p:pic>
        <p:nvPicPr>
          <p:cNvPr id="7170" name="Picture 2" descr="http://www.miriamad.nl/Namibie/CapeCross/IMG_1779k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949" y="4348794"/>
            <a:ext cx="2758528" cy="174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3.bp.blogspot.com/-mOO36WJdRLU/VTqLORFAVVI/AAAAAAAAGpo/NjWtSCOqXIA/s1600/SMM_755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36" y="4348794"/>
            <a:ext cx="2561755" cy="170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tock-foto.nationalebeeldbank.nl/nationalebeeldbank_2011-11-681146-2_beukenboom-in-de-mist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258" y="1824352"/>
            <a:ext cx="1115948" cy="105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upload.wikimedia.org/wikipedia/commons/thumb/a/a8/Hyacinthoides_non-scripta_(Common_Bluebell).jpg/266px-Hyacinthoides_non-scripta_(Common_Bluebell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53" y="1880314"/>
            <a:ext cx="1013460" cy="15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galapagos.nl/sites/default/files/styles/body_image/public/pictures/nieuws/03-IMG_2264.jpg?itok=99DZmNk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769" y="1600200"/>
            <a:ext cx="2202887" cy="146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JL-OMLAAG 4"/>
          <p:cNvSpPr/>
          <p:nvPr/>
        </p:nvSpPr>
        <p:spPr>
          <a:xfrm>
            <a:off x="4046915" y="2883216"/>
            <a:ext cx="309061" cy="1465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OMLAAG 5"/>
          <p:cNvSpPr/>
          <p:nvPr/>
        </p:nvSpPr>
        <p:spPr>
          <a:xfrm>
            <a:off x="5455243" y="3400505"/>
            <a:ext cx="267678" cy="2188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LAAG 6"/>
          <p:cNvSpPr/>
          <p:nvPr/>
        </p:nvSpPr>
        <p:spPr>
          <a:xfrm>
            <a:off x="7596336" y="3067323"/>
            <a:ext cx="252876" cy="1281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9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8. Ecosysteem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</a:t>
            </a:r>
            <a:r>
              <a:rPr lang="nl-NL" b="1" dirty="0" smtClean="0"/>
              <a:t>ecosysteem</a:t>
            </a:r>
            <a:r>
              <a:rPr lang="nl-NL" dirty="0" smtClean="0"/>
              <a:t> is een bepaald gebied met eigen omstandigheden (bepaalde temperatuur, regenval, wind, bodem enz.)  waarin verschillende populaties van organismen leven.</a:t>
            </a:r>
          </a:p>
          <a:p>
            <a:r>
              <a:rPr lang="nl-NL" dirty="0" smtClean="0"/>
              <a:t>Voorbeelden: de woestijn, een heideveld, …..</a:t>
            </a:r>
            <a:endParaRPr lang="nl-NL" dirty="0"/>
          </a:p>
        </p:txBody>
      </p:sp>
      <p:pic>
        <p:nvPicPr>
          <p:cNvPr id="8194" name="Picture 2" descr="http://blogimages.bloggen.be/tafelspringer/671380-3cee1a8036cefae2e3575299a3a97c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56230"/>
            <a:ext cx="2802359" cy="210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pload.wikimedia.org/wikipedia/commons/thumb/d/da/Wekeromse_Zand_heideveld.jpg/260px-Wekeromse_Zand_heideve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94" y="4732396"/>
            <a:ext cx="2834137" cy="212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3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9. Biosfeer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Biosfeer: Het deel van de aarde waarin leven mogelijk is, dus alle ecosystemen samen.</a:t>
            </a:r>
            <a:endParaRPr lang="nl-NL" dirty="0"/>
          </a:p>
        </p:txBody>
      </p:sp>
      <p:pic>
        <p:nvPicPr>
          <p:cNvPr id="9218" name="Picture 2" descr="http://iculture.textopus.nl/wp-content/uploads/2015/02/earth-primer-int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4780144" cy="358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humbs.dreamstime.com/z/schema-di-biosfera-338465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24"/>
          <a:stretch/>
        </p:blipFill>
        <p:spPr bwMode="auto">
          <a:xfrm>
            <a:off x="5203629" y="2924944"/>
            <a:ext cx="3400820" cy="36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3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Even herhalen: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59"/>
            <a:ext cx="9144000" cy="554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Zelf aan het werk: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 smtClean="0"/>
              <a:t>Ga naar thema 3, basisstof 6.</a:t>
            </a:r>
          </a:p>
          <a:p>
            <a:r>
              <a:rPr lang="nl-NL" b="1" dirty="0" smtClean="0"/>
              <a:t>Lees</a:t>
            </a:r>
            <a:r>
              <a:rPr lang="nl-NL" dirty="0" smtClean="0"/>
              <a:t> in de lesstof van blz.93 het middelste stukje: </a:t>
            </a:r>
          </a:p>
          <a:p>
            <a:pPr marL="0" indent="0">
              <a:buNone/>
            </a:pPr>
            <a:r>
              <a:rPr lang="nl-NL" u="sng" dirty="0" smtClean="0"/>
              <a:t>Begin bij</a:t>
            </a:r>
            <a:r>
              <a:rPr lang="nl-NL" dirty="0" smtClean="0"/>
              <a:t>: </a:t>
            </a:r>
            <a:r>
              <a:rPr lang="nl-NL" i="1" dirty="0" smtClean="0"/>
              <a:t>Biologen bestuderen leven op verschillende niveaus.</a:t>
            </a:r>
          </a:p>
          <a:p>
            <a:pPr marL="0" indent="0">
              <a:buNone/>
            </a:pPr>
            <a:r>
              <a:rPr lang="nl-NL" u="sng" dirty="0" smtClean="0"/>
              <a:t>Stop na</a:t>
            </a:r>
            <a:r>
              <a:rPr lang="nl-NL" dirty="0" smtClean="0"/>
              <a:t>: </a:t>
            </a:r>
            <a:r>
              <a:rPr lang="nl-NL" i="1" dirty="0" smtClean="0"/>
              <a:t>.. aarde waar leven mogelijk is.</a:t>
            </a:r>
          </a:p>
          <a:p>
            <a:pPr marL="0" indent="0">
              <a:buNone/>
            </a:pPr>
            <a:endParaRPr lang="nl-NL" i="1" dirty="0" smtClean="0"/>
          </a:p>
          <a:p>
            <a:r>
              <a:rPr lang="nl-NL" b="1" dirty="0" err="1" smtClean="0"/>
              <a:t>Bekijk+lees</a:t>
            </a:r>
            <a:r>
              <a:rPr lang="nl-NL" dirty="0" smtClean="0"/>
              <a:t> op blz. 94 afb. 23</a:t>
            </a:r>
          </a:p>
          <a:p>
            <a:r>
              <a:rPr lang="nl-NL" b="1" dirty="0" smtClean="0"/>
              <a:t>Maak</a:t>
            </a:r>
            <a:r>
              <a:rPr lang="nl-NL" dirty="0" smtClean="0"/>
              <a:t> opdracht 23 (kies uit de niveaus van afb.23)</a:t>
            </a:r>
          </a:p>
          <a:p>
            <a:r>
              <a:rPr lang="nl-NL" b="1" dirty="0" smtClean="0"/>
              <a:t>Maak</a:t>
            </a:r>
            <a:r>
              <a:rPr lang="nl-NL" dirty="0" smtClean="0"/>
              <a:t> opdracht 24a: vraag 1 en 2. </a:t>
            </a:r>
            <a:endParaRPr lang="nl-NL" dirty="0"/>
          </a:p>
          <a:p>
            <a:pPr marL="0" indent="0">
              <a:buNone/>
            </a:pP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31602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static.com/images?q=tbn:ANd9GcTin20YaKi83Doqv3Lz-SOHZ2g9tCspdZgYYmBpt_DsLQ1i-8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6" y="2348880"/>
            <a:ext cx="347181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nl-NL" dirty="0" smtClean="0"/>
              <a:t>Biologie: </a:t>
            </a:r>
            <a:br>
              <a:rPr lang="nl-NL" dirty="0" smtClean="0"/>
            </a:br>
            <a:r>
              <a:rPr lang="nl-NL" dirty="0" smtClean="0"/>
              <a:t>van </a:t>
            </a:r>
            <a:r>
              <a:rPr lang="nl-NL" dirty="0" err="1" smtClean="0"/>
              <a:t>hééél</a:t>
            </a:r>
            <a:r>
              <a:rPr lang="nl-NL" dirty="0" smtClean="0"/>
              <a:t> klein tot </a:t>
            </a:r>
            <a:r>
              <a:rPr lang="nl-NL" dirty="0" err="1" smtClean="0"/>
              <a:t>hééél</a:t>
            </a:r>
            <a:r>
              <a:rPr lang="nl-NL" dirty="0" smtClean="0"/>
              <a:t> groot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37371"/>
            <a:ext cx="5482952" cy="50879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dirty="0" smtClean="0"/>
              <a:t>Biologie: veel verschillende niveaus.</a:t>
            </a:r>
          </a:p>
          <a:p>
            <a:r>
              <a:rPr lang="nl-NL" dirty="0" smtClean="0"/>
              <a:t>Heel klein: moleculen (biochemie)</a:t>
            </a:r>
          </a:p>
          <a:p>
            <a:r>
              <a:rPr lang="nl-NL" dirty="0" smtClean="0"/>
              <a:t>Heel groot: biosfeer </a:t>
            </a:r>
            <a:endParaRPr lang="nl-NL" dirty="0" smtClean="0"/>
          </a:p>
          <a:p>
            <a:r>
              <a:rPr lang="nl-NL" dirty="0" smtClean="0"/>
              <a:t>En </a:t>
            </a:r>
            <a:r>
              <a:rPr lang="nl-NL" dirty="0" smtClean="0"/>
              <a:t>alles daar tussen in.</a:t>
            </a:r>
          </a:p>
          <a:p>
            <a:pPr>
              <a:buNone/>
            </a:pPr>
            <a:r>
              <a:rPr lang="nl-NL" dirty="0" smtClean="0"/>
              <a:t>Alle niveaus hebben met elkaar te </a:t>
            </a:r>
            <a:r>
              <a:rPr lang="nl-NL" dirty="0" smtClean="0"/>
              <a:t>maken</a:t>
            </a:r>
            <a:r>
              <a:rPr lang="nl-NL" dirty="0" smtClean="0"/>
              <a:t>.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Dat maakt het vak heel leuk maar ook moeilijk.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" y="953344"/>
            <a:ext cx="9144000" cy="5904656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78904" y="-32556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Niveaus in de biologie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1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1. Moleculen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Alles om je heen bestaat uit moleculen.</a:t>
            </a:r>
          </a:p>
          <a:p>
            <a:r>
              <a:rPr lang="nl-NL" dirty="0" smtClean="0"/>
              <a:t>Moleculen kun je niet zien met blote oog of gewone microscoop. </a:t>
            </a:r>
          </a:p>
          <a:p>
            <a:r>
              <a:rPr lang="nl-NL" dirty="0"/>
              <a:t>Moleculen </a:t>
            </a:r>
            <a:r>
              <a:rPr lang="nl-NL" dirty="0" smtClean="0"/>
              <a:t>bestaan </a:t>
            </a:r>
            <a:r>
              <a:rPr lang="nl-NL" dirty="0"/>
              <a:t>zelf uit nog kleinere deeltjes: atomen.</a:t>
            </a:r>
          </a:p>
          <a:p>
            <a:r>
              <a:rPr lang="nl-NL" dirty="0" smtClean="0"/>
              <a:t>Scheikunde </a:t>
            </a:r>
            <a:r>
              <a:rPr lang="nl-NL" dirty="0" smtClean="0"/>
              <a:t>gaat over moleculen.</a:t>
            </a:r>
          </a:p>
          <a:p>
            <a:endParaRPr lang="nl-NL" dirty="0"/>
          </a:p>
        </p:txBody>
      </p:sp>
      <p:pic>
        <p:nvPicPr>
          <p:cNvPr id="11268" name="Picture 4" descr="http://i-nask.nl/_assets/02_plaatjes/Zuivere_Stoffen/m0d3l_v4n_m0l3cuu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2"/>
          <a:stretch/>
        </p:blipFill>
        <p:spPr bwMode="auto">
          <a:xfrm>
            <a:off x="1475656" y="4429536"/>
            <a:ext cx="3993617" cy="242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Moleculen: voorbeelden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687882" cy="4525963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Je </a:t>
            </a:r>
            <a:r>
              <a:rPr lang="nl-NL" dirty="0" smtClean="0"/>
              <a:t>kent al een paar moleculen: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 smtClean="0"/>
              <a:t>Water: H</a:t>
            </a:r>
            <a:r>
              <a:rPr lang="nl-NL" baseline="-25000" dirty="0" smtClean="0"/>
              <a:t>2</a:t>
            </a:r>
            <a:r>
              <a:rPr lang="nl-NL" dirty="0" smtClean="0"/>
              <a:t>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 smtClean="0"/>
              <a:t>Zuurstof: O</a:t>
            </a:r>
            <a:r>
              <a:rPr lang="nl-NL" baseline="-25000" dirty="0" smtClean="0"/>
              <a:t>2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 smtClean="0"/>
              <a:t>Koolstofdioxide: CO</a:t>
            </a:r>
            <a:r>
              <a:rPr lang="nl-NL" baseline="-25000" dirty="0" smtClean="0"/>
              <a:t>2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 smtClean="0"/>
              <a:t>Glucose: </a:t>
            </a:r>
            <a:r>
              <a:rPr lang="nl-NL" dirty="0" smtClean="0"/>
              <a:t>C</a:t>
            </a:r>
            <a:r>
              <a:rPr lang="nl-NL" baseline="-25000" dirty="0" smtClean="0"/>
              <a:t>6</a:t>
            </a:r>
            <a:r>
              <a:rPr lang="nl-NL" dirty="0" smtClean="0"/>
              <a:t>H</a:t>
            </a:r>
            <a:r>
              <a:rPr lang="nl-NL" baseline="-25000" dirty="0" smtClean="0"/>
              <a:t>12</a:t>
            </a:r>
            <a:r>
              <a:rPr lang="nl-NL" dirty="0" smtClean="0"/>
              <a:t>O</a:t>
            </a:r>
            <a:r>
              <a:rPr lang="nl-NL" baseline="-25000" dirty="0" smtClean="0"/>
              <a:t>6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 smtClean="0"/>
              <a:t>DNA??</a:t>
            </a:r>
          </a:p>
          <a:p>
            <a:pPr>
              <a:buFont typeface="Courier New" panose="02070309020205020404" pitchFamily="49" charset="0"/>
              <a:buChar char="o"/>
            </a:pPr>
            <a:endParaRPr lang="nl-NL" dirty="0"/>
          </a:p>
          <a:p>
            <a:pPr>
              <a:buFont typeface="Courier New" panose="02070309020205020404" pitchFamily="49" charset="0"/>
              <a:buChar char="o"/>
            </a:pPr>
            <a:endParaRPr lang="nl-NL" dirty="0" smtClean="0"/>
          </a:p>
          <a:p>
            <a:r>
              <a:rPr lang="nl-NL" dirty="0"/>
              <a:t>Heel veel moleculen van dezelfde soort bij elkaar vormen een vaste stof, vloeistof of gas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1026" name="Picture 2" descr="http://s.hswstatic.com/gif/food-gluco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1064" y="3704350"/>
            <a:ext cx="2809411" cy="1926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http://www.webklik.nl/user_files/2011_03/240293/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2509" y="1523576"/>
            <a:ext cx="1209675" cy="1057276"/>
          </a:xfrm>
          <a:prstGeom prst="rect">
            <a:avLst/>
          </a:prstGeom>
          <a:noFill/>
        </p:spPr>
      </p:pic>
      <p:pic>
        <p:nvPicPr>
          <p:cNvPr id="1030" name="Picture 6" descr="http://www.daltonmavo.nl/nask/images/moleculen/zuursto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9820" y="2321302"/>
            <a:ext cx="129289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2" name="Picture 8" descr="http://previews.123rf.com/images/molekuul/molekuul1211/molekuul121100039/16398806-Chemical-structure-of-a-molecule-of-carbon-dioxide-CO2--Stock-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824890"/>
            <a:ext cx="888604" cy="888604"/>
          </a:xfrm>
          <a:prstGeom prst="rect">
            <a:avLst/>
          </a:prstGeom>
          <a:noFill/>
        </p:spPr>
      </p:pic>
      <p:cxnSp>
        <p:nvCxnSpPr>
          <p:cNvPr id="9" name="Rechte verbindingslijn met pijl 8"/>
          <p:cNvCxnSpPr>
            <a:endCxn id="1028" idx="1"/>
          </p:cNvCxnSpPr>
          <p:nvPr/>
        </p:nvCxnSpPr>
        <p:spPr>
          <a:xfrm flipV="1">
            <a:off x="2872065" y="2052214"/>
            <a:ext cx="4390444" cy="183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V="1">
            <a:off x="2872065" y="2579588"/>
            <a:ext cx="3097552" cy="474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>
            <a:endCxn id="1032" idx="1"/>
          </p:cNvCxnSpPr>
          <p:nvPr/>
        </p:nvCxnSpPr>
        <p:spPr>
          <a:xfrm>
            <a:off x="4139952" y="3194927"/>
            <a:ext cx="3240360" cy="74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3263550" y="3412607"/>
            <a:ext cx="2848011" cy="291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http://www.erasmusmc.nl/cs-kankerinstituut/nieuws/2013/04/DNA_molecuul_sta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5014" y="2901290"/>
            <a:ext cx="1183555" cy="265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mysteryx.nl/wp-content/uploads/2013/03/H2O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987" y="5641281"/>
            <a:ext cx="1697135" cy="113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2. Cellen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Alle organismen (levende wezens) zijn opgebouwd uit cellen</a:t>
            </a:r>
          </a:p>
          <a:p>
            <a:r>
              <a:rPr lang="nl-NL" dirty="0" smtClean="0"/>
              <a:t>Cellen zijn de bouwstenen van het leven.</a:t>
            </a:r>
          </a:p>
          <a:p>
            <a:r>
              <a:rPr lang="nl-NL" dirty="0" smtClean="0"/>
              <a:t>Alle cellen zijn gemaakt van moleculen.</a:t>
            </a:r>
          </a:p>
          <a:p>
            <a:r>
              <a:rPr lang="nl-NL" dirty="0" smtClean="0"/>
              <a:t>Cellen kun je meestal </a:t>
            </a:r>
            <a:r>
              <a:rPr lang="nl-NL" dirty="0" smtClean="0"/>
              <a:t>wel zien </a:t>
            </a:r>
            <a:r>
              <a:rPr lang="nl-NL" dirty="0" smtClean="0"/>
              <a:t>onder een gewone microscoop</a:t>
            </a:r>
            <a:endParaRPr lang="nl-NL" dirty="0"/>
          </a:p>
        </p:txBody>
      </p:sp>
      <p:pic>
        <p:nvPicPr>
          <p:cNvPr id="14338" name="Picture 2" descr="http://thumbs.dreamstime.com/x/menselijke-cellen-81738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73740"/>
            <a:ext cx="3089920" cy="23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assets.kennislink.nl/upload/195140_962_1205769124538-98569_962_1058800048315-af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14780"/>
            <a:ext cx="2058750" cy="19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NL" dirty="0" smtClean="0"/>
              <a:t>Cellen: voorbeelden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nl-NL" dirty="0" smtClean="0"/>
              <a:t>Cellen zijn er in heel veel verschillende </a:t>
            </a:r>
            <a:r>
              <a:rPr lang="nl-NL" dirty="0" smtClean="0"/>
              <a:t>soorten en vormen, </a:t>
            </a:r>
          </a:p>
          <a:p>
            <a:pPr marL="0" indent="0">
              <a:buNone/>
            </a:pPr>
            <a:r>
              <a:rPr lang="nl-NL" dirty="0" smtClean="0"/>
              <a:t>bv</a:t>
            </a:r>
            <a:r>
              <a:rPr lang="nl-NL" dirty="0" smtClean="0"/>
              <a:t>. </a:t>
            </a:r>
            <a:r>
              <a:rPr lang="nl-NL" dirty="0" smtClean="0"/>
              <a:t>huidcellen</a:t>
            </a:r>
            <a:r>
              <a:rPr lang="nl-NL" dirty="0" smtClean="0"/>
              <a:t>, zenuwcellen, </a:t>
            </a:r>
            <a:r>
              <a:rPr lang="nl-NL" dirty="0" smtClean="0"/>
              <a:t>darmcellen</a:t>
            </a:r>
            <a:r>
              <a:rPr lang="nl-NL" dirty="0" smtClean="0"/>
              <a:t>. 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sz="2800" dirty="0" smtClean="0"/>
              <a:t>De vorm is altijd aangepast aan de functie van de cel</a:t>
            </a:r>
            <a:endParaRPr lang="nl-NL" sz="2800" dirty="0"/>
          </a:p>
        </p:txBody>
      </p:sp>
      <p:pic>
        <p:nvPicPr>
          <p:cNvPr id="2052" name="Picture 4" descr="http://orthomoleculair-therapeut.com/wp-content/uploads/2012/03/iStock_000007624806Smal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78" y="3356991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natuurinformatie.nl/sites/nnm.dossiers/contents/i004844/tissu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1" y="3356991"/>
            <a:ext cx="2258741" cy="142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lexvanderwerf.nl/wp-content/uploads/2013/12/Microvilli-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2" b="8235"/>
          <a:stretch/>
        </p:blipFill>
        <p:spPr bwMode="auto">
          <a:xfrm>
            <a:off x="5792363" y="3327895"/>
            <a:ext cx="1178646" cy="198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443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3. Weefsels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233443"/>
            <a:ext cx="8229600" cy="4525963"/>
          </a:xfrm>
        </p:spPr>
        <p:txBody>
          <a:bodyPr>
            <a:normAutofit/>
          </a:bodyPr>
          <a:lstStyle/>
          <a:p>
            <a:r>
              <a:rPr lang="nl-NL" b="1" dirty="0" smtClean="0"/>
              <a:t>Een weefsel </a:t>
            </a:r>
            <a:r>
              <a:rPr lang="nl-NL" dirty="0" smtClean="0"/>
              <a:t>= Een groep cellen bij elkaar met dezelfde vorm en dezelfde functie.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3082" name="Picture 10" descr="http://www.bioplek.org/images/b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69140"/>
            <a:ext cx="2800052" cy="21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850060" y="256009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Beencellen (zwarte puntjes)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3850060" y="35199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Harde tussencelstof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3850060" y="4110544"/>
            <a:ext cx="100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Bloedvat</a:t>
            </a:r>
            <a:endParaRPr lang="nl-NL" dirty="0"/>
          </a:p>
        </p:txBody>
      </p:sp>
      <p:cxnSp>
        <p:nvCxnSpPr>
          <p:cNvPr id="9" name="Rechte verbindingslijn met pijl 8"/>
          <p:cNvCxnSpPr/>
          <p:nvPr/>
        </p:nvCxnSpPr>
        <p:spPr>
          <a:xfrm flipH="1">
            <a:off x="2699792" y="2752810"/>
            <a:ext cx="1150268" cy="361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H="1" flipV="1">
            <a:off x="2699792" y="3140968"/>
            <a:ext cx="1150268" cy="5636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>
            <a:stCxn id="13" idx="1"/>
          </p:cNvCxnSpPr>
          <p:nvPr/>
        </p:nvCxnSpPr>
        <p:spPr>
          <a:xfrm flipH="1" flipV="1">
            <a:off x="2155602" y="3422809"/>
            <a:ext cx="1694458" cy="872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4" name="Picture 12" descr="https://upload.wikimedia.org/wikipedia/commons/thumb/2/27/Yellow_adipose_tissue_in_paraffin_section_-_lipids_washed_out.jpg/300px-Yellow_adipose_tissue_in_paraffin_section_-_lipids_washed_o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660" y="4735468"/>
            <a:ext cx="2857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755576" y="4725144"/>
            <a:ext cx="280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Beenweefsel</a:t>
            </a:r>
            <a:endParaRPr lang="nl-NL" b="1" dirty="0"/>
          </a:p>
        </p:txBody>
      </p:sp>
      <p:sp>
        <p:nvSpPr>
          <p:cNvPr id="25" name="Tekstvak 24"/>
          <p:cNvSpPr txBox="1"/>
          <p:nvPr/>
        </p:nvSpPr>
        <p:spPr>
          <a:xfrm>
            <a:off x="4583634" y="6431449"/>
            <a:ext cx="280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Vetweefsel</a:t>
            </a:r>
            <a:endParaRPr lang="nl-NL" b="1" dirty="0"/>
          </a:p>
        </p:txBody>
      </p:sp>
      <p:sp>
        <p:nvSpPr>
          <p:cNvPr id="26" name="Tekstvak 25"/>
          <p:cNvSpPr txBox="1"/>
          <p:nvPr/>
        </p:nvSpPr>
        <p:spPr>
          <a:xfrm>
            <a:off x="4915375" y="5559382"/>
            <a:ext cx="76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vetcel</a:t>
            </a:r>
            <a:endParaRPr lang="nl-NL" dirty="0"/>
          </a:p>
        </p:txBody>
      </p:sp>
      <p:cxnSp>
        <p:nvCxnSpPr>
          <p:cNvPr id="21" name="Rechte verbindingslijn met pijl 20"/>
          <p:cNvCxnSpPr/>
          <p:nvPr/>
        </p:nvCxnSpPr>
        <p:spPr>
          <a:xfrm flipV="1">
            <a:off x="5678964" y="5695360"/>
            <a:ext cx="1197292" cy="486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2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1779"/>
            <a:ext cx="8229600" cy="6112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nl-NL" dirty="0" smtClean="0"/>
              <a:t>Weefsels: voorbeelden</a:t>
            </a:r>
            <a:endParaRPr lang="nl-NL" dirty="0"/>
          </a:p>
        </p:txBody>
      </p:sp>
      <p:pic>
        <p:nvPicPr>
          <p:cNvPr id="5" name="Picture 4" descr="http://coo.med.rug.nl/colleges/kroese/histo/afb/img004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058" y="833639"/>
            <a:ext cx="2394719" cy="159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tatic8.depositphotos.com/1326888/802/i/950/depositphotos_8020467-Skin-tissue---CG-illustratio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55038"/>
            <a:ext cx="2153618" cy="246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ssets.kennislink.nl/upload/196640_962_1205938390128-87069_962_1029419423097-Boer1afb1%253B09-08-2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17" y="855038"/>
            <a:ext cx="2000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hecreatorsproject-images.vice.com/content-images/article/patterns-of-cells/c256c72154eff4c9176ed9ab5d804c48.jpg?crop=1xw:0.6596078431372548xh;*,*&amp;resize=1000:*&amp;output-format=jpeg&amp;output-quality=9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66" y="4094295"/>
            <a:ext cx="4107258" cy="273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ssets.kennislink.nl/system/files/000/127/751/tile/Plantencellen.jpeg?133121147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66" y="5206371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18418" y="3283674"/>
            <a:ext cx="215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Huid-weefsel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116488" y="3220122"/>
            <a:ext cx="215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Hersen-weefsel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5550394" y="2361494"/>
            <a:ext cx="215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Spier-weefsel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457200" y="4981818"/>
            <a:ext cx="1693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Plantencellen in een blad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5304956" y="3495079"/>
            <a:ext cx="383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Plantenstengel, dwarsdoorsnede:</a:t>
            </a:r>
          </a:p>
          <a:p>
            <a:r>
              <a:rPr lang="nl-NL" dirty="0" smtClean="0"/>
              <a:t>Veel verschillende soorten weefsel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07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367</TotalTime>
  <Words>483</Words>
  <Application>Microsoft Office PowerPoint</Application>
  <PresentationFormat>Diavoorstelling (4:3)</PresentationFormat>
  <Paragraphs>88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Courier New</vt:lpstr>
      <vt:lpstr>Office-thema</vt:lpstr>
      <vt:lpstr>Basisstof 6: Niveaus in de biologie</vt:lpstr>
      <vt:lpstr>Biologie:  van hééél klein tot hééél groot</vt:lpstr>
      <vt:lpstr>Niveaus in de biologie</vt:lpstr>
      <vt:lpstr>1. Moleculen</vt:lpstr>
      <vt:lpstr>Moleculen: voorbeelden</vt:lpstr>
      <vt:lpstr>2. Cellen</vt:lpstr>
      <vt:lpstr>Cellen: voorbeelden</vt:lpstr>
      <vt:lpstr>3. Weefsels</vt:lpstr>
      <vt:lpstr>Weefsels: voorbeelden</vt:lpstr>
      <vt:lpstr>4. Organen</vt:lpstr>
      <vt:lpstr>5. Organenstelsels</vt:lpstr>
      <vt:lpstr>Filmpje: van cel tot organisme</vt:lpstr>
      <vt:lpstr>6+7. Organisme en populatie</vt:lpstr>
      <vt:lpstr>8. Ecosysteem</vt:lpstr>
      <vt:lpstr>9. Biosfeer</vt:lpstr>
      <vt:lpstr>Even herhalen:</vt:lpstr>
      <vt:lpstr>Zelf aan het werk: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Basisstof 6: Niveaus in de biologie</dc:title>
  <dc:creator>Sandra Sloot</dc:creator>
  <cp:lastModifiedBy>Sloot-van Linder, ATM (Sandra)</cp:lastModifiedBy>
  <cp:revision>30</cp:revision>
  <dcterms:created xsi:type="dcterms:W3CDTF">2016-01-06T08:17:54Z</dcterms:created>
  <dcterms:modified xsi:type="dcterms:W3CDTF">2016-01-06T18:13:38Z</dcterms:modified>
</cp:coreProperties>
</file>